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3" r:id="rId3"/>
    <p:sldId id="274" r:id="rId4"/>
    <p:sldId id="275" r:id="rId5"/>
    <p:sldId id="276" r:id="rId6"/>
    <p:sldId id="277" r:id="rId7"/>
    <p:sldId id="291" r:id="rId8"/>
    <p:sldId id="278" r:id="rId9"/>
    <p:sldId id="279" r:id="rId10"/>
    <p:sldId id="280" r:id="rId11"/>
    <p:sldId id="281" r:id="rId12"/>
    <p:sldId id="282" r:id="rId13"/>
    <p:sldId id="283" r:id="rId14"/>
    <p:sldId id="284" r:id="rId15"/>
    <p:sldId id="285" r:id="rId16"/>
    <p:sldId id="286" r:id="rId17"/>
    <p:sldId id="287" r:id="rId18"/>
    <p:sldId id="288" r:id="rId19"/>
    <p:sldId id="289" r:id="rId20"/>
    <p:sldId id="290" r:id="rId21"/>
    <p:sldId id="271" r:id="rId22"/>
    <p:sldId id="27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44" y="-43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9E0A1E-37FF-4F97-B5AC-DCD5F4D59BE3}" type="datetimeFigureOut">
              <a:rPr lang="en-US" smtClean="0"/>
              <a:t>03/09/2016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EE62B8-0B6C-4D3C-AECC-B516769D2738}" type="slidenum">
              <a:rPr lang="en-US" smtClean="0"/>
              <a:t>‹#›</a:t>
            </a:fld>
            <a:endParaRPr lang="en-US"/>
          </a:p>
        </p:txBody>
      </p:sp>
    </p:spTree>
    <p:extLst>
      <p:ext uri="{BB962C8B-B14F-4D97-AF65-F5344CB8AC3E}">
        <p14:creationId xmlns:p14="http://schemas.microsoft.com/office/powerpoint/2010/main" val="35807669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6EE62B8-0B6C-4D3C-AECC-B516769D2738}" type="slidenum">
              <a:rPr lang="en-US" smtClean="0"/>
              <a:t>5</a:t>
            </a:fld>
            <a:endParaRPr lang="en-US"/>
          </a:p>
        </p:txBody>
      </p:sp>
    </p:spTree>
    <p:extLst>
      <p:ext uri="{BB962C8B-B14F-4D97-AF65-F5344CB8AC3E}">
        <p14:creationId xmlns:p14="http://schemas.microsoft.com/office/powerpoint/2010/main" val="140542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BE4462-9774-4D5B-9196-8EDF1F04C6AA}" type="datetimeFigureOut">
              <a:rPr lang="en-US" smtClean="0"/>
              <a:t>03/09/2016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355651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E4462-9774-4D5B-9196-8EDF1F04C6AA}" type="datetimeFigureOut">
              <a:rPr lang="en-US" smtClean="0"/>
              <a:t>03/09/2016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15326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E4462-9774-4D5B-9196-8EDF1F04C6AA}" type="datetimeFigureOut">
              <a:rPr lang="en-US" smtClean="0"/>
              <a:t>03/09/2016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3559702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BE4462-9774-4D5B-9196-8EDF1F04C6AA}" type="datetimeFigureOut">
              <a:rPr lang="en-US" smtClean="0"/>
              <a:t>03/09/2016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3220760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BE4462-9774-4D5B-9196-8EDF1F04C6AA}" type="datetimeFigureOut">
              <a:rPr lang="en-US" smtClean="0"/>
              <a:t>03/09/2016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2221667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BE4462-9774-4D5B-9196-8EDF1F04C6AA}" type="datetimeFigureOut">
              <a:rPr lang="en-US" smtClean="0"/>
              <a:t>03/09/2016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2350676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BE4462-9774-4D5B-9196-8EDF1F04C6AA}" type="datetimeFigureOut">
              <a:rPr lang="en-US" smtClean="0"/>
              <a:t>03/09/2016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555331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BE4462-9774-4D5B-9196-8EDF1F04C6AA}" type="datetimeFigureOut">
              <a:rPr lang="en-US" smtClean="0"/>
              <a:t>03/09/2016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1569389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BE4462-9774-4D5B-9196-8EDF1F04C6AA}" type="datetimeFigureOut">
              <a:rPr lang="en-US" smtClean="0"/>
              <a:t>03/09/2016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354832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BE4462-9774-4D5B-9196-8EDF1F04C6AA}" type="datetimeFigureOut">
              <a:rPr lang="en-US" smtClean="0"/>
              <a:t>03/09/2016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2751412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BE4462-9774-4D5B-9196-8EDF1F04C6AA}" type="datetimeFigureOut">
              <a:rPr lang="en-US" smtClean="0"/>
              <a:t>03/09/2016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D4324-2B4D-4ED1-949D-A375E413F4EE}" type="slidenum">
              <a:rPr lang="en-US" smtClean="0"/>
              <a:t>‹#›</a:t>
            </a:fld>
            <a:endParaRPr lang="en-US"/>
          </a:p>
        </p:txBody>
      </p:sp>
    </p:spTree>
    <p:extLst>
      <p:ext uri="{BB962C8B-B14F-4D97-AF65-F5344CB8AC3E}">
        <p14:creationId xmlns:p14="http://schemas.microsoft.com/office/powerpoint/2010/main" val="1762579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BE4462-9774-4D5B-9196-8EDF1F04C6AA}" type="datetimeFigureOut">
              <a:rPr lang="en-US" smtClean="0"/>
              <a:t>03/09/2016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5D4324-2B4D-4ED1-949D-A375E413F4EE}" type="slidenum">
              <a:rPr lang="en-US" smtClean="0"/>
              <a:t>‹#›</a:t>
            </a:fld>
            <a:endParaRPr lang="en-US"/>
          </a:p>
        </p:txBody>
      </p:sp>
    </p:spTree>
    <p:extLst>
      <p:ext uri="{BB962C8B-B14F-4D97-AF65-F5344CB8AC3E}">
        <p14:creationId xmlns:p14="http://schemas.microsoft.com/office/powerpoint/2010/main" val="27833890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www.airplanegeeks.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hyperlink" Target="http://www.podcasts.com/paxex-podcas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www.warbirdradio.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airspeedonline.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http://www.planecrazydownunder.co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hyperlink" Target="http://stuckmicavcast.co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hyperlink" Target="http://aviation-xtended.co.u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hyperlink" Target="https://player.fm/series/ifr-flight-radio-show-ifr-flight-radio"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hyperlink" Target="https://itunes.apple.com/us/podcast/radar-contact/id578704049?mt=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hyperlink" Target="https://itunes.apple.com/us/podcast/the-imc-radio/id469549439?mt=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http://www.uncontrolledairspace.com/" TargetMode="External"/><Relationship Id="rId1" Type="http://schemas.openxmlformats.org/officeDocument/2006/relationships/slideLayout" Target="../slideLayouts/slideLayout2.xml"/><Relationship Id="rId4" Type="http://schemas.openxmlformats.org/officeDocument/2006/relationships/image" Target="../media/image24.jpg"/></Relationships>
</file>

<file path=ppt/slides/_rels/slide21.xml.rels><?xml version="1.0" encoding="UTF-8" standalone="yes"?>
<Relationships xmlns="http://schemas.openxmlformats.org/package/2006/relationships"><Relationship Id="rId2" Type="http://schemas.openxmlformats.org/officeDocument/2006/relationships/hyperlink" Target="mailto:dchandonnais@comcast.net"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jpg"/><Relationship Id="rId13" Type="http://schemas.openxmlformats.org/officeDocument/2006/relationships/image" Target="../media/image14.jpg"/><Relationship Id="rId3" Type="http://schemas.openxmlformats.org/officeDocument/2006/relationships/image" Target="../media/image4.jpg"/><Relationship Id="rId7" Type="http://schemas.openxmlformats.org/officeDocument/2006/relationships/image" Target="../media/image8.jpg"/><Relationship Id="rId12" Type="http://schemas.openxmlformats.org/officeDocument/2006/relationships/image" Target="../media/image13.jpg"/><Relationship Id="rId2" Type="http://schemas.openxmlformats.org/officeDocument/2006/relationships/image" Target="../media/image3.png"/><Relationship Id="rId16" Type="http://schemas.openxmlformats.org/officeDocument/2006/relationships/image" Target="../media/image17.jpg"/><Relationship Id="rId1" Type="http://schemas.openxmlformats.org/officeDocument/2006/relationships/slideLayout" Target="../slideLayouts/slideLayout2.xml"/><Relationship Id="rId6" Type="http://schemas.openxmlformats.org/officeDocument/2006/relationships/image" Target="../media/image7.jpg"/><Relationship Id="rId11" Type="http://schemas.openxmlformats.org/officeDocument/2006/relationships/image" Target="../media/image12.jpg"/><Relationship Id="rId5" Type="http://schemas.openxmlformats.org/officeDocument/2006/relationships/image" Target="../media/image6.jpg"/><Relationship Id="rId15" Type="http://schemas.openxmlformats.org/officeDocument/2006/relationships/image" Target="../media/image16.jpg"/><Relationship Id="rId10" Type="http://schemas.openxmlformats.org/officeDocument/2006/relationships/image" Target="../media/image11.jpg"/><Relationship Id="rId4" Type="http://schemas.openxmlformats.org/officeDocument/2006/relationships/image" Target="../media/image5.jpg"/><Relationship Id="rId9" Type="http://schemas.openxmlformats.org/officeDocument/2006/relationships/image" Target="../media/image10.jpg"/><Relationship Id="rId14" Type="http://schemas.openxmlformats.org/officeDocument/2006/relationships/image" Target="../media/image15.jpg"/></Relationships>
</file>

<file path=ppt/slides/_rels/slide5.xml.rels><?xml version="1.0" encoding="UTF-8" standalone="yes"?>
<Relationships xmlns="http://schemas.openxmlformats.org/package/2006/relationships"><Relationship Id="rId3" Type="http://schemas.openxmlformats.org/officeDocument/2006/relationships/hyperlink" Target="http://airlinepilotguy.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itunes.apple.com/us/podcast/aopa-never-again/id290618642?mt=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theuavdigest.co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r>
              <a:rPr lang="en-US" dirty="0" smtClean="0"/>
              <a:t>Aviation Apps</a:t>
            </a:r>
          </a:p>
          <a:p>
            <a:r>
              <a:rPr lang="en-US" dirty="0" smtClean="0"/>
              <a:t>For</a:t>
            </a:r>
          </a:p>
          <a:p>
            <a:r>
              <a:rPr lang="en-US" dirty="0" smtClean="0"/>
              <a:t>IOS</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026" y="1295400"/>
            <a:ext cx="7772400" cy="2349366"/>
          </a:xfrm>
          <a:prstGeom prst="rect">
            <a:avLst/>
          </a:prstGeom>
        </p:spPr>
      </p:pic>
    </p:spTree>
    <p:extLst>
      <p:ext uri="{BB962C8B-B14F-4D97-AF65-F5344CB8AC3E}">
        <p14:creationId xmlns:p14="http://schemas.microsoft.com/office/powerpoint/2010/main" val="3726064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Airplane Geeks</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a:hlinkClick r:id="rId2"/>
              </a:rPr>
              <a:t>http://www.airplanegeeks.com/</a:t>
            </a:r>
            <a:endParaRPr lang="en-US" sz="2000" dirty="0" smtClean="0"/>
          </a:p>
          <a:p>
            <a:pPr>
              <a:buFont typeface="Wingdings" panose="05000000000000000000" pitchFamily="2" charset="2"/>
              <a:buChar char="Ø"/>
            </a:pPr>
            <a:r>
              <a:rPr lang="en-US" sz="2000" dirty="0" smtClean="0"/>
              <a:t>Bringing </a:t>
            </a:r>
            <a:r>
              <a:rPr lang="en-US" sz="2000" dirty="0"/>
              <a:t>you aviation greatness since 2008 with commercial, military, and general aviation guests and conversation</a:t>
            </a:r>
            <a:r>
              <a:rPr lang="en-US" sz="2000" dirty="0" smtClean="0"/>
              <a:t>.</a:t>
            </a:r>
          </a:p>
          <a:p>
            <a:pPr>
              <a:buFont typeface="Wingdings" panose="05000000000000000000" pitchFamily="2" charset="2"/>
              <a:buChar char="Ø"/>
            </a:pPr>
            <a:r>
              <a:rPr lang="en-US" sz="2000" dirty="0" smtClean="0"/>
              <a:t>Hosted by Max Flight, David </a:t>
            </a:r>
            <a:r>
              <a:rPr lang="en-US" sz="2000" dirty="0" err="1" smtClean="0"/>
              <a:t>Vanderhoof</a:t>
            </a:r>
            <a:r>
              <a:rPr lang="en-US" sz="2000" dirty="0" smtClean="0"/>
              <a:t>, and Rob Mark</a:t>
            </a:r>
            <a:endParaRPr lang="en-US" sz="2000" dirty="0"/>
          </a:p>
          <a:p>
            <a:pPr>
              <a:buFont typeface="Wingdings" panose="05000000000000000000" pitchFamily="2" charset="2"/>
              <a:buChar char="Ø"/>
            </a:pPr>
            <a:r>
              <a:rPr lang="en-US" sz="2000" dirty="0"/>
              <a:t>Episodes typically have a number of segments, which can include the week’s aviation news and events, the conversation with our guest, an aviation history segment, reports and interviews from our global contributors, and feedback from the Airplane Geeks™ community</a:t>
            </a:r>
            <a:r>
              <a:rPr lang="en-US" sz="2000" dirty="0" smtClean="0"/>
              <a:t>.</a:t>
            </a:r>
          </a:p>
          <a:p>
            <a:pPr>
              <a:buFont typeface="Wingdings" panose="05000000000000000000" pitchFamily="2" charset="2"/>
              <a:buChar char="Ø"/>
            </a:pPr>
            <a:r>
              <a:rPr lang="en-US" sz="2000" dirty="0" smtClean="0"/>
              <a:t>Most shows run 1.5 hours</a:t>
            </a:r>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447675"/>
            <a:ext cx="1878904" cy="914400"/>
          </a:xfrm>
          <a:prstGeom prst="rect">
            <a:avLst/>
          </a:prstGeom>
        </p:spPr>
      </p:pic>
    </p:spTree>
    <p:extLst>
      <p:ext uri="{BB962C8B-B14F-4D97-AF65-F5344CB8AC3E}">
        <p14:creationId xmlns:p14="http://schemas.microsoft.com/office/powerpoint/2010/main" val="1682398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a:t>
            </a:r>
            <a:r>
              <a:rPr lang="en-US" dirty="0" err="1" smtClean="0"/>
              <a:t>PaxEx</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a:hlinkClick r:id="rId2"/>
              </a:rPr>
              <a:t>http://www.podcasts.com/paxex-podcast </a:t>
            </a:r>
            <a:endParaRPr lang="en-US" sz="2000" u="sng" dirty="0" smtClean="0"/>
          </a:p>
          <a:p>
            <a:r>
              <a:rPr lang="en-US" sz="2000" dirty="0" smtClean="0"/>
              <a:t>Airlines </a:t>
            </a:r>
            <a:r>
              <a:rPr lang="en-US" sz="2000" dirty="0"/>
              <a:t>know they must keep pace with the demands of these tech-savvy, always connected travelers in order to stay relevant. </a:t>
            </a:r>
            <a:endParaRPr lang="en-US" sz="2000" dirty="0" smtClean="0"/>
          </a:p>
          <a:p>
            <a:r>
              <a:rPr lang="en-US" sz="2000" dirty="0" smtClean="0"/>
              <a:t>Hosted </a:t>
            </a:r>
            <a:r>
              <a:rPr lang="en-US" sz="2000" dirty="0"/>
              <a:t>by industry expert Mary Kirby and aviation veteran Max Flight, </a:t>
            </a:r>
            <a:endParaRPr lang="en-US" sz="2000" dirty="0" smtClean="0"/>
          </a:p>
          <a:p>
            <a:r>
              <a:rPr lang="en-US" sz="2000" dirty="0" smtClean="0"/>
              <a:t>Featuring </a:t>
            </a:r>
            <a:r>
              <a:rPr lang="en-US" sz="2000" dirty="0"/>
              <a:t>interviews with thought leaders in the </a:t>
            </a:r>
            <a:r>
              <a:rPr lang="en-US" sz="2000" dirty="0" smtClean="0"/>
              <a:t>space</a:t>
            </a:r>
            <a:r>
              <a:rPr lang="en-US" sz="2000" dirty="0"/>
              <a:t>;</a:t>
            </a:r>
            <a:r>
              <a:rPr lang="en-US" sz="2000" dirty="0" smtClean="0"/>
              <a:t> addressing </a:t>
            </a:r>
            <a:r>
              <a:rPr lang="en-US" sz="2000" dirty="0"/>
              <a:t>everything from the latest changes to loyalty programs, airport services and amenities to innovations in onboard seating and interiors, inflight connectivity and entertainment and the overall cabin environment. </a:t>
            </a:r>
            <a:endParaRPr lang="en-US" sz="2000" dirty="0" smtClean="0"/>
          </a:p>
          <a:p>
            <a:r>
              <a:rPr lang="en-US" sz="2000" dirty="0" smtClean="0"/>
              <a:t>Plus</a:t>
            </a:r>
            <a:r>
              <a:rPr lang="en-US" sz="2000" dirty="0"/>
              <a:t>, we’ll look at how social media, multimedia marketing and mobile applications are having a profound impact on #</a:t>
            </a:r>
            <a:r>
              <a:rPr lang="en-US" sz="2000" dirty="0" err="1"/>
              <a:t>PaxEx</a:t>
            </a:r>
            <a:r>
              <a:rPr lang="en-US" sz="2000" dirty="0"/>
              <a:t>. </a:t>
            </a:r>
          </a:p>
          <a:p>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457200"/>
            <a:ext cx="914400" cy="914400"/>
          </a:xfrm>
          <a:prstGeom prst="rect">
            <a:avLst/>
          </a:prstGeom>
        </p:spPr>
      </p:pic>
    </p:spTree>
    <p:extLst>
      <p:ext uri="{BB962C8B-B14F-4D97-AF65-F5344CB8AC3E}">
        <p14:creationId xmlns:p14="http://schemas.microsoft.com/office/powerpoint/2010/main" val="3891103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Warbird Radio</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a:hlinkClick r:id="rId2"/>
              </a:rPr>
              <a:t>http://www.warbirdradio.com</a:t>
            </a:r>
            <a:endParaRPr lang="en-US" sz="2000" dirty="0" smtClean="0"/>
          </a:p>
          <a:p>
            <a:r>
              <a:rPr lang="en-US" sz="2000" dirty="0" smtClean="0"/>
              <a:t>The </a:t>
            </a:r>
            <a:r>
              <a:rPr lang="en-US" sz="2000" dirty="0"/>
              <a:t>world’s first radio station devoted to military aviation. </a:t>
            </a:r>
            <a:endParaRPr lang="en-US" sz="2000" dirty="0" smtClean="0"/>
          </a:p>
          <a:p>
            <a:r>
              <a:rPr lang="en-US" sz="2000" dirty="0" err="1" smtClean="0"/>
              <a:t>WarbirdRadio.com’s</a:t>
            </a:r>
            <a:r>
              <a:rPr lang="en-US" sz="2000" dirty="0" smtClean="0"/>
              <a:t> </a:t>
            </a:r>
            <a:r>
              <a:rPr lang="en-US" sz="2000" dirty="0"/>
              <a:t>goal is to preserve the stories and history of the brave men and women who flew these </a:t>
            </a:r>
            <a:r>
              <a:rPr lang="en-US" sz="2000" dirty="0" err="1"/>
              <a:t>airplanes’s</a:t>
            </a:r>
            <a:r>
              <a:rPr lang="en-US" sz="2000" dirty="0"/>
              <a:t>  and still do. </a:t>
            </a:r>
            <a:endParaRPr lang="en-US" sz="2000" dirty="0" smtClean="0"/>
          </a:p>
          <a:p>
            <a:r>
              <a:rPr lang="en-US" sz="2000" dirty="0" smtClean="0"/>
              <a:t>Warbird </a:t>
            </a:r>
            <a:r>
              <a:rPr lang="en-US" sz="2000" dirty="0"/>
              <a:t>Radio will keep you briefed on the latest happenings. </a:t>
            </a:r>
            <a:endParaRPr lang="en-US" sz="2000" dirty="0" smtClean="0"/>
          </a:p>
          <a:p>
            <a:r>
              <a:rPr lang="en-US" sz="2000" dirty="0" smtClean="0"/>
              <a:t>following </a:t>
            </a:r>
            <a:r>
              <a:rPr lang="en-US" sz="2000" dirty="0"/>
              <a:t>restoration projects worldwide and the latest in cutting-edge military aviation technology. </a:t>
            </a:r>
            <a:endParaRPr lang="en-US" sz="2000" dirty="0" smtClean="0"/>
          </a:p>
          <a:p>
            <a:r>
              <a:rPr lang="en-US" sz="2000" dirty="0" smtClean="0"/>
              <a:t>The </a:t>
            </a:r>
            <a:r>
              <a:rPr lang="en-US" sz="2000" dirty="0"/>
              <a:t>stories these airplanes tell are like no other and we can’t wait to bring them to you. </a:t>
            </a:r>
          </a:p>
          <a:p>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457200"/>
            <a:ext cx="914400" cy="914400"/>
          </a:xfrm>
          <a:prstGeom prst="rect">
            <a:avLst/>
          </a:prstGeom>
        </p:spPr>
      </p:pic>
    </p:spTree>
    <p:extLst>
      <p:ext uri="{BB962C8B-B14F-4D97-AF65-F5344CB8AC3E}">
        <p14:creationId xmlns:p14="http://schemas.microsoft.com/office/powerpoint/2010/main" val="25080048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Airspeed</a:t>
            </a:r>
            <a:endParaRPr lang="en-US" dirty="0"/>
          </a:p>
        </p:txBody>
      </p:sp>
      <p:sp>
        <p:nvSpPr>
          <p:cNvPr id="3" name="Content Placeholder 2"/>
          <p:cNvSpPr>
            <a:spLocks noGrp="1"/>
          </p:cNvSpPr>
          <p:nvPr>
            <p:ph idx="1"/>
          </p:nvPr>
        </p:nvSpPr>
        <p:spPr/>
        <p:txBody>
          <a:bodyPr>
            <a:noAutofit/>
          </a:bodyPr>
          <a:lstStyle/>
          <a:p>
            <a:pPr marL="0" indent="0">
              <a:buNone/>
            </a:pPr>
            <a:r>
              <a:rPr lang="en-US" sz="2000" u="sng" dirty="0">
                <a:hlinkClick r:id="rId2"/>
              </a:rPr>
              <a:t>http://airspeedonline.com</a:t>
            </a:r>
            <a:r>
              <a:rPr lang="en-US" sz="2000" u="sng" dirty="0" smtClean="0">
                <a:hlinkClick r:id="rId2"/>
              </a:rPr>
              <a:t>/</a:t>
            </a:r>
            <a:endParaRPr lang="en-US" sz="2000" u="sng" dirty="0" smtClean="0"/>
          </a:p>
          <a:p>
            <a:pPr>
              <a:buFont typeface="Wingdings" panose="05000000000000000000" pitchFamily="2" charset="2"/>
              <a:buChar char="Ø"/>
            </a:pPr>
            <a:r>
              <a:rPr lang="en-US" sz="2000" dirty="0"/>
              <a:t>Hosted by Steve Tupper, aka Stephen </a:t>
            </a:r>
            <a:r>
              <a:rPr lang="en-US" sz="2000" dirty="0" smtClean="0"/>
              <a:t>Force</a:t>
            </a:r>
          </a:p>
          <a:p>
            <a:pPr>
              <a:buFont typeface="Wingdings" panose="05000000000000000000" pitchFamily="2" charset="2"/>
              <a:buChar char="Ø"/>
            </a:pPr>
            <a:r>
              <a:rPr lang="en-US" sz="2000" dirty="0" smtClean="0"/>
              <a:t>Mr</a:t>
            </a:r>
            <a:r>
              <a:rPr lang="en-US" sz="2000" dirty="0"/>
              <a:t>. Tupper is an aviation and technology attorney, pilot, musician, aspiring filmmaker, and airshow </a:t>
            </a:r>
            <a:r>
              <a:rPr lang="en-US" sz="2000" dirty="0" smtClean="0"/>
              <a:t>performer. </a:t>
            </a:r>
          </a:p>
          <a:p>
            <a:pPr>
              <a:buFont typeface="Wingdings" panose="05000000000000000000" pitchFamily="2" charset="2"/>
              <a:buChar char="Ø"/>
            </a:pPr>
            <a:r>
              <a:rPr lang="en-US" sz="2000" dirty="0" smtClean="0"/>
              <a:t>Though the content of Airspeed can vary somewhat (including the very occasional non-aviation episode), the content offered is always top notch. </a:t>
            </a:r>
          </a:p>
          <a:p>
            <a:pPr>
              <a:buFont typeface="Wingdings" panose="05000000000000000000" pitchFamily="2" charset="2"/>
              <a:buChar char="Ø"/>
            </a:pPr>
            <a:r>
              <a:rPr lang="en-US" sz="2000" dirty="0" smtClean="0"/>
              <a:t>Many </a:t>
            </a:r>
            <a:r>
              <a:rPr lang="en-US" sz="2000" dirty="0"/>
              <a:t>episodes offer a spoken narrative to go along with recorded audio content. </a:t>
            </a:r>
            <a:endParaRPr lang="en-US" sz="2000" dirty="0" smtClean="0"/>
          </a:p>
          <a:p>
            <a:pPr>
              <a:buFont typeface="Wingdings" panose="05000000000000000000" pitchFamily="2" charset="2"/>
              <a:buChar char="Ø"/>
            </a:pPr>
            <a:r>
              <a:rPr lang="en-US" sz="2000" dirty="0" smtClean="0"/>
              <a:t>A </a:t>
            </a:r>
            <a:r>
              <a:rPr lang="en-US" sz="2000" dirty="0"/>
              <a:t>few are interviews of people with inside knowledge of interesting aviation bits. </a:t>
            </a:r>
            <a:endParaRPr lang="en-US" sz="2000" dirty="0" smtClean="0"/>
          </a:p>
          <a:p>
            <a:pPr>
              <a:buFont typeface="Wingdings" panose="05000000000000000000" pitchFamily="2" charset="2"/>
              <a:buChar char="Ø"/>
            </a:pPr>
            <a:r>
              <a:rPr lang="en-US" sz="2000" dirty="0" smtClean="0"/>
              <a:t>However </a:t>
            </a:r>
            <a:r>
              <a:rPr lang="en-US" sz="2000" dirty="0"/>
              <a:t>several of the fan-favorites are works of poetry and prose crafted by the host himself.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457200"/>
            <a:ext cx="868680" cy="914400"/>
          </a:xfrm>
          <a:prstGeom prst="rect">
            <a:avLst/>
          </a:prstGeom>
        </p:spPr>
      </p:pic>
    </p:spTree>
    <p:extLst>
      <p:ext uri="{BB962C8B-B14F-4D97-AF65-F5344CB8AC3E}">
        <p14:creationId xmlns:p14="http://schemas.microsoft.com/office/powerpoint/2010/main" val="3667722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Plane Crazy</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a:hlinkClick r:id="rId2"/>
              </a:rPr>
              <a:t>http://www.planecrazydownunder.com/</a:t>
            </a:r>
            <a:endParaRPr lang="en-US" sz="2000" dirty="0"/>
          </a:p>
          <a:p>
            <a:pPr>
              <a:buFont typeface="Wingdings" panose="05000000000000000000" pitchFamily="2" charset="2"/>
              <a:buChar char="Ø"/>
            </a:pPr>
            <a:r>
              <a:rPr lang="en-US" sz="2000" dirty="0" smtClean="0"/>
              <a:t>Australia’s </a:t>
            </a:r>
            <a:r>
              <a:rPr lang="en-US" sz="2000" dirty="0"/>
              <a:t>Aviation Show</a:t>
            </a:r>
          </a:p>
          <a:p>
            <a:pPr>
              <a:buFont typeface="Wingdings" panose="05000000000000000000" pitchFamily="2" charset="2"/>
              <a:buChar char="Ø"/>
            </a:pPr>
            <a:r>
              <a:rPr lang="en-US" sz="2000" dirty="0"/>
              <a:t>Plane Crazy Down Under has been producing content since July 2009. </a:t>
            </a:r>
            <a:endParaRPr lang="en-US" sz="2000" dirty="0" smtClean="0"/>
          </a:p>
          <a:p>
            <a:pPr>
              <a:buFont typeface="Wingdings" panose="05000000000000000000" pitchFamily="2" charset="2"/>
              <a:buChar char="Ø"/>
            </a:pPr>
            <a:r>
              <a:rPr lang="en-US" sz="2000" dirty="0" smtClean="0"/>
              <a:t>The </a:t>
            </a:r>
            <a:r>
              <a:rPr lang="en-US" sz="2000" dirty="0"/>
              <a:t>goal of the show is to boost awareness of aviation within the Australia/Pacific region and spread the message to people that flying is fun and achievable. </a:t>
            </a:r>
            <a:endParaRPr lang="en-US" sz="2000" dirty="0" smtClean="0"/>
          </a:p>
          <a:p>
            <a:pPr>
              <a:buFont typeface="Wingdings" panose="05000000000000000000" pitchFamily="2" charset="2"/>
              <a:buChar char="Ø"/>
            </a:pPr>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457200"/>
            <a:ext cx="914400" cy="914400"/>
          </a:xfrm>
          <a:prstGeom prst="rect">
            <a:avLst/>
          </a:prstGeom>
        </p:spPr>
      </p:pic>
    </p:spTree>
    <p:extLst>
      <p:ext uri="{BB962C8B-B14F-4D97-AF65-F5344CB8AC3E}">
        <p14:creationId xmlns:p14="http://schemas.microsoft.com/office/powerpoint/2010/main" val="2064328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Stuck MIC</a:t>
            </a:r>
            <a:endParaRPr lang="en-US" dirty="0"/>
          </a:p>
        </p:txBody>
      </p:sp>
      <p:sp>
        <p:nvSpPr>
          <p:cNvPr id="3" name="Content Placeholder 2"/>
          <p:cNvSpPr>
            <a:spLocks noGrp="1"/>
          </p:cNvSpPr>
          <p:nvPr>
            <p:ph idx="1"/>
          </p:nvPr>
        </p:nvSpPr>
        <p:spPr/>
        <p:txBody>
          <a:bodyPr>
            <a:noAutofit/>
          </a:bodyPr>
          <a:lstStyle/>
          <a:p>
            <a:pPr marL="0" indent="0">
              <a:buNone/>
            </a:pPr>
            <a:r>
              <a:rPr lang="en-US" sz="2000" dirty="0">
                <a:hlinkClick r:id="rId2"/>
              </a:rPr>
              <a:t>http://</a:t>
            </a:r>
            <a:r>
              <a:rPr lang="en-US" sz="2000" dirty="0" smtClean="0">
                <a:hlinkClick r:id="rId2"/>
              </a:rPr>
              <a:t>stuckmicavcast.com</a:t>
            </a:r>
            <a:endParaRPr lang="en-US" sz="2000" dirty="0" smtClean="0"/>
          </a:p>
          <a:p>
            <a:pPr>
              <a:buFont typeface="Wingdings" panose="05000000000000000000" pitchFamily="2" charset="2"/>
              <a:buChar char="Ø"/>
            </a:pPr>
            <a:r>
              <a:rPr lang="en-US" sz="2000" dirty="0" smtClean="0"/>
              <a:t>The </a:t>
            </a:r>
            <a:r>
              <a:rPr lang="en-US" sz="2000" dirty="0"/>
              <a:t>Stuck Mic </a:t>
            </a:r>
            <a:r>
              <a:rPr lang="en-US" sz="2000" dirty="0" err="1"/>
              <a:t>Avcast</a:t>
            </a:r>
            <a:r>
              <a:rPr lang="en-US" sz="2000" dirty="0"/>
              <a:t> is the podcast about ‘learning to fly, living to fly, and loving to fly.’ </a:t>
            </a:r>
            <a:endParaRPr lang="en-US" sz="2000" dirty="0" smtClean="0"/>
          </a:p>
          <a:p>
            <a:pPr>
              <a:buFont typeface="Wingdings" panose="05000000000000000000" pitchFamily="2" charset="2"/>
              <a:buChar char="Ø"/>
            </a:pPr>
            <a:r>
              <a:rPr lang="en-US" sz="2000" dirty="0" smtClean="0"/>
              <a:t>The </a:t>
            </a:r>
            <a:r>
              <a:rPr lang="en-US" sz="2000" dirty="0"/>
              <a:t>panel of five consists of two airline pilots and 3 general aviation pilots. </a:t>
            </a:r>
            <a:endParaRPr lang="en-US" sz="2000" dirty="0" smtClean="0"/>
          </a:p>
          <a:p>
            <a:pPr>
              <a:buFont typeface="Wingdings" panose="05000000000000000000" pitchFamily="2" charset="2"/>
              <a:buChar char="Ø"/>
            </a:pPr>
            <a:r>
              <a:rPr lang="en-US" sz="2000" dirty="0" smtClean="0"/>
              <a:t>There </a:t>
            </a:r>
            <a:r>
              <a:rPr lang="en-US" sz="2000" dirty="0"/>
              <a:t>are two categories of episodes produced: </a:t>
            </a:r>
            <a:endParaRPr lang="en-US" sz="2000" dirty="0" smtClean="0"/>
          </a:p>
          <a:p>
            <a:pPr lvl="1">
              <a:buFont typeface="Wingdings" panose="05000000000000000000" pitchFamily="2" charset="2"/>
              <a:buChar char="Ø"/>
            </a:pPr>
            <a:r>
              <a:rPr lang="en-US" sz="1200" dirty="0" smtClean="0"/>
              <a:t>The </a:t>
            </a:r>
            <a:r>
              <a:rPr lang="en-US" sz="1200" dirty="0"/>
              <a:t>core episodes are released twice a month, while special episodes are occasionally released in between. Many of the core episodes involve one or more of the hosts presenting individual topics of interest. </a:t>
            </a:r>
            <a:endParaRPr lang="en-US" sz="1200" dirty="0" smtClean="0"/>
          </a:p>
          <a:p>
            <a:pPr lvl="1">
              <a:buFont typeface="Wingdings" panose="05000000000000000000" pitchFamily="2" charset="2"/>
              <a:buChar char="Ø"/>
            </a:pPr>
            <a:r>
              <a:rPr lang="en-US" sz="1200" dirty="0" smtClean="0"/>
              <a:t>The </a:t>
            </a:r>
            <a:r>
              <a:rPr lang="en-US" sz="1200" dirty="0"/>
              <a:t>remainder usually has a guest with whom the hosts have a discussion with, usually about a single topic. Look for the core episodes on the first and fifteenth of the month. The special episodes on the other hand are typically one member of the panel doing an interview in the field.  </a:t>
            </a:r>
            <a:endParaRPr lang="en-US" sz="1200" dirty="0" smtClean="0"/>
          </a:p>
          <a:p>
            <a:pPr lvl="2">
              <a:buFont typeface="Wingdings" panose="05000000000000000000" pitchFamily="2" charset="2"/>
              <a:buChar char="Ø"/>
            </a:pPr>
            <a:r>
              <a:rPr lang="en-US" sz="1000" dirty="0" smtClean="0"/>
              <a:t>These </a:t>
            </a:r>
            <a:r>
              <a:rPr lang="en-US" sz="1000" dirty="0"/>
              <a:t>are denoted in the feed with an “A” after the number of the most recent core episode. </a:t>
            </a:r>
            <a:endParaRPr lang="en-US" sz="1000" dirty="0" smtClean="0"/>
          </a:p>
          <a:p>
            <a:pPr>
              <a:buFont typeface="Wingdings" panose="05000000000000000000" pitchFamily="2" charset="2"/>
              <a:buChar char="Ø"/>
            </a:pPr>
            <a:r>
              <a:rPr lang="en-US" sz="2000" dirty="0" smtClean="0"/>
              <a:t>Look </a:t>
            </a:r>
            <a:r>
              <a:rPr lang="en-US" sz="2000" dirty="0"/>
              <a:t>to spend about an hour with the core episodes, while the special episodes clock in at about 20 minutes each. </a:t>
            </a:r>
            <a:endParaRPr lang="en-US" sz="2000" dirty="0" smtClean="0"/>
          </a:p>
          <a:p>
            <a:pPr>
              <a:buFont typeface="Wingdings" panose="05000000000000000000" pitchFamily="2" charset="2"/>
              <a:buChar char="Ø"/>
            </a:pPr>
            <a:r>
              <a:rPr lang="en-US" sz="2000" dirty="0" smtClean="0"/>
              <a:t>Finally</a:t>
            </a:r>
            <a:r>
              <a:rPr lang="en-US" sz="2000" dirty="0"/>
              <a:t>, co-host Carl </a:t>
            </a:r>
            <a:r>
              <a:rPr lang="en-US" sz="2000" dirty="0" err="1"/>
              <a:t>Valeri</a:t>
            </a:r>
            <a:r>
              <a:rPr lang="en-US" sz="2000" dirty="0"/>
              <a:t> also hosts the Aviation Careers Podcast, a show of his own focused on various careers in the world of aviation.</a:t>
            </a:r>
          </a:p>
          <a:p>
            <a:endParaRPr lang="en-US" sz="20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0"/>
            <a:ext cx="914400" cy="914400"/>
          </a:xfrm>
          <a:prstGeom prst="rect">
            <a:avLst/>
          </a:prstGeom>
        </p:spPr>
      </p:pic>
    </p:spTree>
    <p:extLst>
      <p:ext uri="{BB962C8B-B14F-4D97-AF65-F5344CB8AC3E}">
        <p14:creationId xmlns:p14="http://schemas.microsoft.com/office/powerpoint/2010/main" val="10371376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a:t>
            </a:r>
            <a:r>
              <a:rPr lang="en-US" dirty="0" err="1" smtClean="0"/>
              <a:t>Xtended</a:t>
            </a:r>
            <a:endParaRPr lang="en-US" dirty="0"/>
          </a:p>
        </p:txBody>
      </p:sp>
      <p:sp>
        <p:nvSpPr>
          <p:cNvPr id="3" name="Content Placeholder 2"/>
          <p:cNvSpPr>
            <a:spLocks noGrp="1"/>
          </p:cNvSpPr>
          <p:nvPr>
            <p:ph idx="1"/>
          </p:nvPr>
        </p:nvSpPr>
        <p:spPr/>
        <p:txBody>
          <a:bodyPr/>
          <a:lstStyle/>
          <a:p>
            <a:pPr marL="0" indent="0">
              <a:buNone/>
            </a:pPr>
            <a:r>
              <a:rPr lang="en-US" sz="2000" dirty="0">
                <a:hlinkClick r:id="rId2"/>
              </a:rPr>
              <a:t>http://</a:t>
            </a:r>
            <a:r>
              <a:rPr lang="en-US" sz="2000" dirty="0" smtClean="0">
                <a:hlinkClick r:id="rId2"/>
              </a:rPr>
              <a:t>aviation-xtended.co.uk</a:t>
            </a:r>
            <a:endParaRPr lang="en-US" sz="2000" dirty="0" smtClean="0"/>
          </a:p>
          <a:p>
            <a:pPr>
              <a:buFont typeface="Wingdings" panose="05000000000000000000" pitchFamily="2" charset="2"/>
              <a:buChar char="Ø"/>
            </a:pPr>
            <a:r>
              <a:rPr lang="en-US" sz="2000" dirty="0" err="1" smtClean="0"/>
              <a:t>Xtended</a:t>
            </a:r>
            <a:r>
              <a:rPr lang="en-US" sz="2000" dirty="0" smtClean="0"/>
              <a:t> </a:t>
            </a:r>
            <a:r>
              <a:rPr lang="en-US" sz="2000" dirty="0"/>
              <a:t>is an internet radio </a:t>
            </a:r>
            <a:r>
              <a:rPr lang="en-US" sz="2000" dirty="0" err="1"/>
              <a:t>programme</a:t>
            </a:r>
            <a:r>
              <a:rPr lang="en-US" sz="2000" dirty="0"/>
              <a:t> covering all aspects of the aviation world. </a:t>
            </a:r>
            <a:endParaRPr lang="en-US" sz="2000" dirty="0" smtClean="0"/>
          </a:p>
          <a:p>
            <a:pPr>
              <a:buFont typeface="Wingdings" panose="05000000000000000000" pitchFamily="2" charset="2"/>
              <a:buChar char="Ø"/>
            </a:pPr>
            <a:r>
              <a:rPr lang="en-US" sz="2000" dirty="0" smtClean="0"/>
              <a:t>Whatever </a:t>
            </a:r>
            <a:r>
              <a:rPr lang="en-US" sz="2000" dirty="0"/>
              <a:t>your interest in aerospace, </a:t>
            </a:r>
            <a:r>
              <a:rPr lang="en-US" sz="2000" dirty="0" err="1"/>
              <a:t>Xtended</a:t>
            </a:r>
            <a:r>
              <a:rPr lang="en-US" sz="2000" dirty="0"/>
              <a:t> has got it covered.</a:t>
            </a:r>
          </a:p>
          <a:p>
            <a:pPr>
              <a:buFont typeface="Wingdings" panose="05000000000000000000" pitchFamily="2" charset="2"/>
              <a:buChar char="Ø"/>
            </a:pP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457200"/>
            <a:ext cx="914400" cy="914400"/>
          </a:xfrm>
          <a:prstGeom prst="rect">
            <a:avLst/>
          </a:prstGeom>
        </p:spPr>
      </p:pic>
    </p:spTree>
    <p:extLst>
      <p:ext uri="{BB962C8B-B14F-4D97-AF65-F5344CB8AC3E}">
        <p14:creationId xmlns:p14="http://schemas.microsoft.com/office/powerpoint/2010/main" val="324873132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IFR Communications</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a:hlinkClick r:id="rId2"/>
              </a:rPr>
              <a:t>https://player.fm/series/ifr-flight-radio-show-ifr-flight-radio</a:t>
            </a:r>
            <a:endParaRPr lang="en-US" sz="2000" dirty="0"/>
          </a:p>
          <a:p>
            <a:pPr>
              <a:buFont typeface="Wingdings" panose="05000000000000000000" pitchFamily="2" charset="2"/>
              <a:buChar char="Ø"/>
            </a:pPr>
            <a:r>
              <a:rPr lang="en-US" sz="2000" dirty="0"/>
              <a:t>Your questions asked and answered about how to communicate with ATC while flying IFR. The show is hosted by former fighter pilot, former corporate pilot, current airline pilot, and author of 3 books on ATC communication, Jeff </a:t>
            </a:r>
            <a:r>
              <a:rPr lang="en-US" sz="2000" dirty="0" err="1"/>
              <a:t>Kanarish</a:t>
            </a:r>
            <a:r>
              <a:rPr lang="en-US" sz="2000" dirty="0"/>
              <a:t>.</a:t>
            </a:r>
          </a:p>
          <a:p>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381000"/>
            <a:ext cx="914400" cy="914400"/>
          </a:xfrm>
          <a:prstGeom prst="rect">
            <a:avLst/>
          </a:prstGeom>
        </p:spPr>
      </p:pic>
    </p:spTree>
    <p:extLst>
      <p:ext uri="{BB962C8B-B14F-4D97-AF65-F5344CB8AC3E}">
        <p14:creationId xmlns:p14="http://schemas.microsoft.com/office/powerpoint/2010/main" val="12678861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Radar Contact</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a:hlinkClick r:id="rId2"/>
              </a:rPr>
              <a:t>https://itunes.apple.com/us/podcast/radar-contact/id578704049?mt=2</a:t>
            </a:r>
            <a:endParaRPr lang="en-US" sz="2000" dirty="0"/>
          </a:p>
          <a:p>
            <a:pPr>
              <a:buFont typeface="Wingdings" panose="05000000000000000000" pitchFamily="2" charset="2"/>
              <a:buChar char="Ø"/>
            </a:pPr>
            <a:r>
              <a:rPr lang="en-US" sz="2000" dirty="0"/>
              <a:t>Whether you are an experienced pilot, a new pilot, or a student pilot, Radar Contact is your source for pilot-to-air traffic control communication. </a:t>
            </a:r>
            <a:endParaRPr lang="en-US" sz="2000" dirty="0" smtClean="0"/>
          </a:p>
          <a:p>
            <a:pPr>
              <a:buFont typeface="Wingdings" panose="05000000000000000000" pitchFamily="2" charset="2"/>
              <a:buChar char="Ø"/>
            </a:pPr>
            <a:r>
              <a:rPr lang="en-US" sz="2000" dirty="0" smtClean="0"/>
              <a:t>Real-life </a:t>
            </a:r>
            <a:r>
              <a:rPr lang="en-US" sz="2000" dirty="0"/>
              <a:t>stories, how-to, tips, tricks, and quizzes. </a:t>
            </a:r>
            <a:endParaRPr lang="en-US" sz="2000" dirty="0" smtClean="0"/>
          </a:p>
          <a:p>
            <a:pPr>
              <a:buFont typeface="Wingdings" panose="05000000000000000000" pitchFamily="2" charset="2"/>
              <a:buChar char="Ø"/>
            </a:pPr>
            <a:r>
              <a:rPr lang="en-US" sz="2000" dirty="0" smtClean="0"/>
              <a:t>What </a:t>
            </a:r>
            <a:r>
              <a:rPr lang="en-US" sz="2000" dirty="0"/>
              <a:t>to say, and how to say it when working the ATC system in VFR or IFR flight.</a:t>
            </a:r>
          </a:p>
          <a:p>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 y="304800"/>
            <a:ext cx="914400" cy="914400"/>
          </a:xfrm>
          <a:prstGeom prst="rect">
            <a:avLst/>
          </a:prstGeom>
        </p:spPr>
      </p:pic>
    </p:spTree>
    <p:extLst>
      <p:ext uri="{BB962C8B-B14F-4D97-AF65-F5344CB8AC3E}">
        <p14:creationId xmlns:p14="http://schemas.microsoft.com/office/powerpoint/2010/main" val="15566572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 </a:t>
            </a:r>
            <a:r>
              <a:rPr lang="en-US" dirty="0" smtClean="0"/>
              <a:t>       IMC Club</a:t>
            </a:r>
            <a:endParaRPr lang="en-US" dirty="0"/>
          </a:p>
        </p:txBody>
      </p:sp>
      <p:sp>
        <p:nvSpPr>
          <p:cNvPr id="3" name="Content Placeholder 2"/>
          <p:cNvSpPr>
            <a:spLocks noGrp="1"/>
          </p:cNvSpPr>
          <p:nvPr>
            <p:ph idx="1"/>
          </p:nvPr>
        </p:nvSpPr>
        <p:spPr/>
        <p:txBody>
          <a:bodyPr>
            <a:noAutofit/>
          </a:bodyPr>
          <a:lstStyle/>
          <a:p>
            <a:pPr marL="0" indent="0">
              <a:buNone/>
            </a:pPr>
            <a:r>
              <a:rPr lang="en-US" sz="2000" dirty="0">
                <a:hlinkClick r:id="rId2"/>
              </a:rPr>
              <a:t>https://</a:t>
            </a:r>
            <a:r>
              <a:rPr lang="en-US" sz="2000" dirty="0" smtClean="0">
                <a:hlinkClick r:id="rId2"/>
              </a:rPr>
              <a:t>itunes.apple.com/us/podcast/the-imc-radio/id469549439?mt=2</a:t>
            </a:r>
            <a:endParaRPr lang="en-US" sz="2000" dirty="0" smtClean="0"/>
          </a:p>
          <a:p>
            <a:pPr>
              <a:buFont typeface="Wingdings" panose="05000000000000000000" pitchFamily="2" charset="2"/>
              <a:buChar char="Ø"/>
            </a:pPr>
            <a:r>
              <a:rPr lang="en-US" sz="2000" dirty="0" smtClean="0"/>
              <a:t>Plane </a:t>
            </a:r>
            <a:r>
              <a:rPr lang="en-US" sz="2000" dirty="0"/>
              <a:t>Talk" is the only talk show in the world exclusively dedicated to the General Aviation and community of pilots. </a:t>
            </a:r>
            <a:endParaRPr lang="en-US" sz="2000" dirty="0" smtClean="0"/>
          </a:p>
          <a:p>
            <a:pPr>
              <a:buFont typeface="Wingdings" panose="05000000000000000000" pitchFamily="2" charset="2"/>
              <a:buChar char="Ø"/>
            </a:pPr>
            <a:r>
              <a:rPr lang="en-US" sz="2000" dirty="0" smtClean="0"/>
              <a:t>It </a:t>
            </a:r>
            <a:r>
              <a:rPr lang="en-US" sz="2000" dirty="0"/>
              <a:t>is hosted by Jon King Roberts - private pilot, musician, entertainer and </a:t>
            </a:r>
            <a:r>
              <a:rPr lang="en-US" sz="2000" dirty="0" err="1"/>
              <a:t>Radek</a:t>
            </a:r>
            <a:r>
              <a:rPr lang="en-US" sz="2000" dirty="0"/>
              <a:t> </a:t>
            </a:r>
            <a:r>
              <a:rPr lang="en-US" sz="2000" dirty="0" err="1"/>
              <a:t>Wyrzykowski</a:t>
            </a:r>
            <a:r>
              <a:rPr lang="en-US" sz="2000" dirty="0"/>
              <a:t> - Certificated Flight Instructor whose instruction is focused on aviation safety and pilot proficiency. </a:t>
            </a:r>
            <a:endParaRPr lang="en-US" sz="2000" dirty="0" smtClean="0"/>
          </a:p>
          <a:p>
            <a:pPr>
              <a:buFont typeface="Wingdings" panose="05000000000000000000" pitchFamily="2" charset="2"/>
              <a:buChar char="Ø"/>
            </a:pPr>
            <a:r>
              <a:rPr lang="en-US" sz="2000" dirty="0" smtClean="0"/>
              <a:t>During </a:t>
            </a:r>
            <a:r>
              <a:rPr lang="en-US" sz="2000" dirty="0"/>
              <a:t>program we present hosts’ opinions and commentary about current General Aviation issues and news events with some dose of humor. </a:t>
            </a:r>
            <a:endParaRPr lang="en-US" sz="2000" dirty="0" smtClean="0"/>
          </a:p>
          <a:p>
            <a:pPr>
              <a:buFont typeface="Wingdings" panose="05000000000000000000" pitchFamily="2" charset="2"/>
              <a:buChar char="Ø"/>
            </a:pPr>
            <a:r>
              <a:rPr lang="en-US" sz="2000" dirty="0" smtClean="0"/>
              <a:t>We </a:t>
            </a:r>
            <a:r>
              <a:rPr lang="en-US" sz="2000" dirty="0"/>
              <a:t>also explore all aspects of flying, aviation training, proficiency and safety. </a:t>
            </a:r>
            <a:endParaRPr lang="en-US" sz="2000" dirty="0" smtClean="0"/>
          </a:p>
          <a:p>
            <a:pPr>
              <a:buFont typeface="Wingdings" panose="05000000000000000000" pitchFamily="2" charset="2"/>
              <a:buChar char="Ø"/>
            </a:pPr>
            <a:r>
              <a:rPr lang="en-US" sz="2000" dirty="0" smtClean="0"/>
              <a:t>We </a:t>
            </a:r>
            <a:r>
              <a:rPr lang="en-US" sz="2000" dirty="0"/>
              <a:t>have remote guests from different fields of aviation including expert flight instructors. </a:t>
            </a:r>
            <a:endParaRPr lang="en-US" sz="2000"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381000"/>
            <a:ext cx="914400" cy="914400"/>
          </a:xfrm>
          <a:prstGeom prst="rect">
            <a:avLst/>
          </a:prstGeom>
        </p:spPr>
      </p:pic>
    </p:spTree>
    <p:extLst>
      <p:ext uri="{BB962C8B-B14F-4D97-AF65-F5344CB8AC3E}">
        <p14:creationId xmlns:p14="http://schemas.microsoft.com/office/powerpoint/2010/main" val="9315915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many know what this icon is?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81350" y="2057400"/>
            <a:ext cx="2686050" cy="2438400"/>
          </a:xfrm>
        </p:spPr>
      </p:pic>
    </p:spTree>
    <p:extLst>
      <p:ext uri="{BB962C8B-B14F-4D97-AF65-F5344CB8AC3E}">
        <p14:creationId xmlns:p14="http://schemas.microsoft.com/office/powerpoint/2010/main" val="41339070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Uncontrolled Airspace</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a:hlinkClick r:id="rId2"/>
              </a:rPr>
              <a:t>http://www.uncontrolledairspace.com/</a:t>
            </a:r>
            <a:endParaRPr lang="en-US" sz="2000" dirty="0"/>
          </a:p>
          <a:p>
            <a:pPr>
              <a:buFont typeface="Wingdings" panose="05000000000000000000" pitchFamily="2" charset="2"/>
              <a:buChar char="Ø"/>
            </a:pPr>
            <a:r>
              <a:rPr lang="en-US" sz="2000" dirty="0"/>
              <a:t>Every week the UCAP gang gathers in the virtual hangar to talk about all things GA. </a:t>
            </a:r>
            <a:endParaRPr lang="en-US" sz="2000" dirty="0" smtClean="0"/>
          </a:p>
          <a:p>
            <a:pPr>
              <a:buFont typeface="Wingdings" panose="05000000000000000000" pitchFamily="2" charset="2"/>
              <a:buChar char="Ø"/>
            </a:pPr>
            <a:r>
              <a:rPr lang="en-US" sz="2000" dirty="0" smtClean="0"/>
              <a:t>You </a:t>
            </a:r>
            <a:r>
              <a:rPr lang="en-US" sz="2000" dirty="0"/>
              <a:t>can listen-in as some of General Aviation's most knowledgeable, opinionated, </a:t>
            </a:r>
            <a:r>
              <a:rPr lang="en-US" sz="2000" dirty="0" smtClean="0"/>
              <a:t>and </a:t>
            </a:r>
            <a:r>
              <a:rPr lang="en-US" sz="2000" dirty="0"/>
              <a:t>plain-speaking characters, do some online hangar-flying</a:t>
            </a:r>
            <a:r>
              <a:rPr lang="en-US" sz="2000" dirty="0" smtClean="0"/>
              <a:t>.</a:t>
            </a:r>
          </a:p>
          <a:p>
            <a:pPr>
              <a:buFont typeface="Wingdings" panose="05000000000000000000" pitchFamily="2" charset="2"/>
              <a:buChar char="Ø"/>
            </a:pPr>
            <a:r>
              <a:rPr lang="en-US" sz="2000" dirty="0"/>
              <a:t>Most shows </a:t>
            </a:r>
            <a:r>
              <a:rPr lang="en-US" sz="2000" dirty="0" smtClean="0"/>
              <a:t>run 1 hour</a:t>
            </a:r>
          </a:p>
          <a:p>
            <a:pPr>
              <a:buFont typeface="Wingdings" panose="05000000000000000000" pitchFamily="2" charset="2"/>
              <a:buChar char="Ø"/>
            </a:pPr>
            <a:r>
              <a:rPr lang="en-US" sz="2000" dirty="0" smtClean="0"/>
              <a:t>Features Jack, Dave, and Jeb</a:t>
            </a:r>
            <a:endParaRPr lang="en-US" sz="2000" dirty="0"/>
          </a:p>
          <a:p>
            <a:pPr marL="0" indent="0">
              <a:buNone/>
            </a:pPr>
            <a:endParaRPr lang="en-US" sz="20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 y="428625"/>
            <a:ext cx="914400" cy="9144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7000" y="4267200"/>
            <a:ext cx="3962400" cy="1628775"/>
          </a:xfrm>
          <a:prstGeom prst="rect">
            <a:avLst/>
          </a:prstGeom>
        </p:spPr>
      </p:pic>
    </p:spTree>
    <p:extLst>
      <p:ext uri="{BB962C8B-B14F-4D97-AF65-F5344CB8AC3E}">
        <p14:creationId xmlns:p14="http://schemas.microsoft.com/office/powerpoint/2010/main" val="30392055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AirVenture 2016</a:t>
            </a:r>
            <a:br>
              <a:rPr lang="en-US" dirty="0"/>
            </a:br>
            <a:r>
              <a:rPr lang="en-US" sz="1400" dirty="0"/>
              <a:t>July 25 – July 31, 2016</a:t>
            </a:r>
            <a:endParaRPr lang="en-US" dirty="0"/>
          </a:p>
        </p:txBody>
      </p:sp>
      <p:sp>
        <p:nvSpPr>
          <p:cNvPr id="3" name="TextBox 2"/>
          <p:cNvSpPr txBox="1"/>
          <p:nvPr/>
        </p:nvSpPr>
        <p:spPr>
          <a:xfrm>
            <a:off x="990600" y="1676400"/>
            <a:ext cx="6858000" cy="4924425"/>
          </a:xfrm>
          <a:prstGeom prst="rect">
            <a:avLst/>
          </a:prstGeom>
          <a:noFill/>
        </p:spPr>
        <p:txBody>
          <a:bodyPr wrap="square" rtlCol="0">
            <a:spAutoFit/>
          </a:bodyPr>
          <a:lstStyle/>
          <a:p>
            <a:pPr marL="285750" indent="-285750">
              <a:buFont typeface="Arial" panose="020B0604020202020204" pitchFamily="34" charset="0"/>
              <a:buChar char="•"/>
            </a:pPr>
            <a:r>
              <a:rPr lang="en-US" dirty="0" smtClean="0"/>
              <a:t>Close to Whitman Airport terminal for quick access to show or plane</a:t>
            </a:r>
          </a:p>
          <a:p>
            <a:pPr marL="285750" indent="-285750">
              <a:buFont typeface="Arial" panose="020B0604020202020204" pitchFamily="34" charset="0"/>
              <a:buChar char="•"/>
            </a:pPr>
            <a:r>
              <a:rPr lang="en-US" dirty="0"/>
              <a:t>4 Bedroom </a:t>
            </a:r>
            <a:r>
              <a:rPr lang="en-US" dirty="0" smtClean="0"/>
              <a:t>House Sleeps 8 comfortably</a:t>
            </a:r>
          </a:p>
          <a:p>
            <a:pPr marL="742950" lvl="1" indent="-285750">
              <a:buFont typeface="Arial" panose="020B0604020202020204" pitchFamily="34" charset="0"/>
              <a:buChar char="•"/>
            </a:pPr>
            <a:r>
              <a:rPr lang="en-US" dirty="0" smtClean="0"/>
              <a:t>2 Full baths / Washer &amp; Dryer</a:t>
            </a:r>
          </a:p>
          <a:p>
            <a:pPr marL="742950" lvl="1" indent="-285750">
              <a:buFont typeface="Arial" panose="020B0604020202020204" pitchFamily="34" charset="0"/>
              <a:buChar char="•"/>
            </a:pPr>
            <a:r>
              <a:rPr lang="en-US" dirty="0" smtClean="0"/>
              <a:t>Large Family Room with plenty of couches to hang out</a:t>
            </a:r>
          </a:p>
          <a:p>
            <a:pPr marL="742950" lvl="1" indent="-285750">
              <a:buFont typeface="Arial" panose="020B0604020202020204" pitchFamily="34" charset="0"/>
              <a:buChar char="•"/>
            </a:pPr>
            <a:r>
              <a:rPr lang="en-US" dirty="0" smtClean="0"/>
              <a:t>Central AC for those hot days</a:t>
            </a:r>
          </a:p>
          <a:p>
            <a:pPr marL="742950" lvl="1" indent="-285750">
              <a:buFont typeface="Arial" panose="020B0604020202020204" pitchFamily="34" charset="0"/>
              <a:buChar char="•"/>
            </a:pPr>
            <a:r>
              <a:rPr lang="en-US" dirty="0" smtClean="0"/>
              <a:t>Use of the BBQ</a:t>
            </a:r>
          </a:p>
          <a:p>
            <a:pPr marL="742950" lvl="1" indent="-285750">
              <a:buFont typeface="Arial" panose="020B0604020202020204" pitchFamily="34" charset="0"/>
              <a:buChar char="•"/>
            </a:pPr>
            <a:r>
              <a:rPr lang="en-US" dirty="0" smtClean="0"/>
              <a:t>Full use of Kitchen</a:t>
            </a:r>
          </a:p>
          <a:p>
            <a:pPr marL="742950" lvl="1" indent="-285750">
              <a:buFont typeface="Arial" panose="020B0604020202020204" pitchFamily="34" charset="0"/>
              <a:buChar char="•"/>
            </a:pPr>
            <a:r>
              <a:rPr lang="en-US" dirty="0" smtClean="0"/>
              <a:t>Homeowner will take us to grocery store for supplies</a:t>
            </a:r>
          </a:p>
          <a:p>
            <a:pPr marL="285750" indent="-285750">
              <a:buFont typeface="Arial" panose="020B0604020202020204" pitchFamily="34" charset="0"/>
              <a:buChar char="•"/>
            </a:pPr>
            <a:r>
              <a:rPr lang="en-US" dirty="0" smtClean="0"/>
              <a:t>$120 per night – discounts for entire week stay</a:t>
            </a:r>
          </a:p>
          <a:p>
            <a:pPr marL="285750" indent="-285750">
              <a:buFont typeface="Arial" panose="020B0604020202020204" pitchFamily="34" charset="0"/>
              <a:buChar char="•"/>
            </a:pPr>
            <a:endParaRPr lang="en-US" dirty="0"/>
          </a:p>
          <a:p>
            <a:pPr algn="ctr"/>
            <a:r>
              <a:rPr lang="en-US" dirty="0" smtClean="0"/>
              <a:t>If interested, contact </a:t>
            </a:r>
            <a:r>
              <a:rPr lang="en-US" dirty="0" smtClean="0">
                <a:hlinkClick r:id="rId2"/>
              </a:rPr>
              <a:t>dchandonnais@comcast.net</a:t>
            </a:r>
            <a:endParaRPr lang="en-US" dirty="0" smtClean="0"/>
          </a:p>
          <a:p>
            <a:pPr algn="ctr"/>
            <a:r>
              <a:rPr lang="en-US" dirty="0" smtClean="0"/>
              <a:t>603-716-4535</a:t>
            </a:r>
          </a:p>
          <a:p>
            <a:endParaRPr lang="en-US" dirty="0" smtClean="0"/>
          </a:p>
          <a:p>
            <a:pPr algn="ctr"/>
            <a:r>
              <a:rPr lang="en-US" dirty="0" smtClean="0"/>
              <a:t>PLEASE SPREAD THE WORD TO ANYONE YOU KNOW GOING TO </a:t>
            </a:r>
          </a:p>
          <a:p>
            <a:pPr algn="ctr"/>
            <a:r>
              <a:rPr lang="en-US" sz="4400" dirty="0" smtClean="0"/>
              <a:t>OSH 2016</a:t>
            </a:r>
            <a:endParaRPr lang="en-US" sz="4400"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6297879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txBody>
          <a:bodyPr/>
          <a:lstStyle/>
          <a:p>
            <a:r>
              <a:rPr lang="en-US" dirty="0" smtClean="0"/>
              <a:t>Thank you!</a:t>
            </a:r>
            <a:endParaRPr lang="en-US" dirty="0"/>
          </a:p>
        </p:txBody>
      </p:sp>
    </p:spTree>
    <p:extLst>
      <p:ext uri="{BB962C8B-B14F-4D97-AF65-F5344CB8AC3E}">
        <p14:creationId xmlns:p14="http://schemas.microsoft.com/office/powerpoint/2010/main" val="994209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Podcast</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err="1"/>
              <a:t>pod·cast</a:t>
            </a:r>
            <a:endParaRPr lang="en-US" sz="2400" dirty="0"/>
          </a:p>
          <a:p>
            <a:pPr marL="0" indent="0">
              <a:buNone/>
            </a:pPr>
            <a:r>
              <a:rPr lang="en-US" sz="2400" dirty="0" smtClean="0"/>
              <a:t>/</a:t>
            </a:r>
            <a:r>
              <a:rPr lang="en-US" sz="2400" dirty="0"/>
              <a:t>ˈ</a:t>
            </a:r>
            <a:r>
              <a:rPr lang="en-US" sz="2400" dirty="0" err="1"/>
              <a:t>pädˌkast</a:t>
            </a:r>
            <a:r>
              <a:rPr lang="en-US" sz="2400" dirty="0"/>
              <a:t>/</a:t>
            </a:r>
          </a:p>
          <a:p>
            <a:pPr marL="0" indent="0">
              <a:buNone/>
            </a:pPr>
            <a:r>
              <a:rPr lang="en-US" sz="2400" dirty="0" smtClean="0"/>
              <a:t>noun</a:t>
            </a:r>
            <a:r>
              <a:rPr lang="en-US" sz="2400" dirty="0"/>
              <a:t>: podcast; plural noun: </a:t>
            </a:r>
            <a:r>
              <a:rPr lang="en-US" sz="2400" dirty="0" smtClean="0"/>
              <a:t>podcasts</a:t>
            </a:r>
          </a:p>
          <a:p>
            <a:pPr marL="0" indent="0">
              <a:buNone/>
            </a:pPr>
            <a:r>
              <a:rPr lang="en-US" sz="2400" dirty="0" smtClean="0"/>
              <a:t>Origin: </a:t>
            </a:r>
            <a:r>
              <a:rPr lang="en-US" sz="2400" dirty="0"/>
              <a:t>early 21st century: from iPod + broadcast</a:t>
            </a:r>
            <a:r>
              <a:rPr lang="en-US" sz="2400" dirty="0" smtClean="0"/>
              <a:t>.</a:t>
            </a:r>
            <a:endParaRPr lang="en-US" sz="2400" dirty="0"/>
          </a:p>
          <a:p>
            <a:pPr marL="0" indent="0">
              <a:buNone/>
            </a:pPr>
            <a:endParaRPr lang="en-US" dirty="0" smtClean="0"/>
          </a:p>
          <a:p>
            <a:pPr marL="400050" lvl="1" indent="0">
              <a:buNone/>
            </a:pPr>
            <a:r>
              <a:rPr lang="en-US" sz="2000" dirty="0" smtClean="0"/>
              <a:t>a </a:t>
            </a:r>
            <a:r>
              <a:rPr lang="en-US" sz="2000" dirty="0"/>
              <a:t>digital audio file made available on the Internet for downloading to a computer or portable media player, typically available as a series, new installments of which can be received by subscribers automatically.</a:t>
            </a:r>
          </a:p>
          <a:p>
            <a:pPr marL="0" indent="0">
              <a:buNone/>
            </a:pPr>
            <a:endParaRPr lang="en-US" dirty="0"/>
          </a:p>
        </p:txBody>
      </p:sp>
    </p:spTree>
    <p:extLst>
      <p:ext uri="{BB962C8B-B14F-4D97-AF65-F5344CB8AC3E}">
        <p14:creationId xmlns:p14="http://schemas.microsoft.com/office/powerpoint/2010/main" val="34373477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 Aviation Podcasts</a:t>
            </a:r>
            <a:endParaRPr lang="en-US" dirty="0"/>
          </a:p>
        </p:txBody>
      </p:sp>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1219200"/>
            <a:ext cx="1371600" cy="1371600"/>
          </a:xfrm>
          <a:prstGeom prst="rect">
            <a:avLst/>
          </a:prstGeom>
        </p:spPr>
      </p:pic>
      <p:pic>
        <p:nvPicPr>
          <p:cNvPr id="26" name="Picture 2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3600" y="1219200"/>
            <a:ext cx="1371600" cy="1371600"/>
          </a:xfrm>
          <a:prstGeom prst="rect">
            <a:avLst/>
          </a:prstGeom>
        </p:spPr>
      </p:pic>
      <p:pic>
        <p:nvPicPr>
          <p:cNvPr id="27" name="Picture 2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81400" y="1219200"/>
            <a:ext cx="1371600" cy="1371600"/>
          </a:xfrm>
          <a:prstGeom prst="rect">
            <a:avLst/>
          </a:prstGeom>
        </p:spPr>
      </p:pic>
      <p:pic>
        <p:nvPicPr>
          <p:cNvPr id="28" name="Picture 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53200" y="1447800"/>
            <a:ext cx="1828800" cy="890016"/>
          </a:xfrm>
          <a:prstGeom prst="rect">
            <a:avLst/>
          </a:prstGeom>
        </p:spPr>
      </p:pic>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5800" y="2667000"/>
            <a:ext cx="1371600" cy="1371600"/>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33600" y="2667000"/>
            <a:ext cx="1371600" cy="1371600"/>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621405" y="2667000"/>
            <a:ext cx="1303020" cy="1371600"/>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029200" y="2667000"/>
            <a:ext cx="1371600" cy="1371600"/>
          </a:xfrm>
          <a:prstGeom prst="rect">
            <a:avLst/>
          </a:prstGeom>
        </p:spPr>
      </p:pic>
      <p:pic>
        <p:nvPicPr>
          <p:cNvPr id="34" name="Picture 33"/>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029200" y="1219200"/>
            <a:ext cx="1371600" cy="1371600"/>
          </a:xfrm>
          <a:prstGeom prst="rect">
            <a:avLst/>
          </a:prstGeom>
        </p:spPr>
      </p:pic>
      <p:pic>
        <p:nvPicPr>
          <p:cNvPr id="35" name="Picture 3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133600" y="4114800"/>
            <a:ext cx="1371600" cy="1371600"/>
          </a:xfrm>
          <a:prstGeom prst="rect">
            <a:avLst/>
          </a:prstGeom>
        </p:spPr>
      </p:pic>
      <p:pic>
        <p:nvPicPr>
          <p:cNvPr id="36" name="Picture 3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581400" y="4114800"/>
            <a:ext cx="1371600" cy="1371600"/>
          </a:xfrm>
          <a:prstGeom prst="rect">
            <a:avLst/>
          </a:prstGeom>
        </p:spPr>
      </p:pic>
      <p:pic>
        <p:nvPicPr>
          <p:cNvPr id="37" name="Picture 3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029200" y="4114800"/>
            <a:ext cx="1371600" cy="1371600"/>
          </a:xfrm>
          <a:prstGeom prst="rect">
            <a:avLst/>
          </a:prstGeom>
        </p:spPr>
      </p:pic>
      <p:pic>
        <p:nvPicPr>
          <p:cNvPr id="38" name="Picture 3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553200" y="2667000"/>
            <a:ext cx="1371600" cy="1371600"/>
          </a:xfrm>
          <a:prstGeom prst="rect">
            <a:avLst/>
          </a:prstGeom>
        </p:spPr>
      </p:pic>
      <p:pic>
        <p:nvPicPr>
          <p:cNvPr id="39" name="Picture 38"/>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553200" y="4114800"/>
            <a:ext cx="1371600" cy="1371600"/>
          </a:xfrm>
          <a:prstGeom prst="rect">
            <a:avLst/>
          </a:prstGeom>
        </p:spPr>
      </p:pic>
      <p:pic>
        <p:nvPicPr>
          <p:cNvPr id="3" name="Picture 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85800" y="4114800"/>
            <a:ext cx="1371600" cy="1371600"/>
          </a:xfrm>
          <a:prstGeom prst="rect">
            <a:avLst/>
          </a:prstGeom>
        </p:spPr>
      </p:pic>
    </p:spTree>
    <p:extLst>
      <p:ext uri="{BB962C8B-B14F-4D97-AF65-F5344CB8AC3E}">
        <p14:creationId xmlns:p14="http://schemas.microsoft.com/office/powerpoint/2010/main" val="36428287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Airline Pilot Guy</a:t>
            </a:r>
            <a:endParaRPr lang="en-US" dirty="0"/>
          </a:p>
        </p:txBody>
      </p:sp>
      <p:sp>
        <p:nvSpPr>
          <p:cNvPr id="3" name="Content Placeholder 2"/>
          <p:cNvSpPr>
            <a:spLocks noGrp="1"/>
          </p:cNvSpPr>
          <p:nvPr>
            <p:ph idx="1"/>
          </p:nvPr>
        </p:nvSpPr>
        <p:spPr>
          <a:xfrm>
            <a:off x="457200" y="1524000"/>
            <a:ext cx="8229600" cy="4525963"/>
          </a:xfrm>
        </p:spPr>
        <p:txBody>
          <a:bodyPr>
            <a:normAutofit/>
          </a:bodyPr>
          <a:lstStyle/>
          <a:p>
            <a:pPr>
              <a:buFont typeface="Wingdings" panose="05000000000000000000" pitchFamily="2" charset="2"/>
              <a:buChar char="Ø"/>
            </a:pPr>
            <a:r>
              <a:rPr lang="en-US" sz="2000" u="sng" dirty="0">
                <a:hlinkClick r:id="rId3"/>
              </a:rPr>
              <a:t>http://</a:t>
            </a:r>
            <a:r>
              <a:rPr lang="en-US" sz="2000" u="sng" dirty="0" smtClean="0">
                <a:hlinkClick r:id="rId3"/>
              </a:rPr>
              <a:t>airlinepilotguy.com</a:t>
            </a:r>
          </a:p>
          <a:p>
            <a:pPr>
              <a:buFont typeface="Wingdings" panose="05000000000000000000" pitchFamily="2" charset="2"/>
              <a:buChar char="Ø"/>
            </a:pPr>
            <a:r>
              <a:rPr lang="en-US" sz="2000" dirty="0"/>
              <a:t>Jeff Nielsen is a captain for a major US-based legacy airline who releases a new podcast episode roughly once a </a:t>
            </a:r>
            <a:r>
              <a:rPr lang="en-US" sz="2000" dirty="0" smtClean="0"/>
              <a:t>week.</a:t>
            </a:r>
          </a:p>
          <a:p>
            <a:pPr>
              <a:buFont typeface="Wingdings" panose="05000000000000000000" pitchFamily="2" charset="2"/>
              <a:buChar char="Ø"/>
            </a:pPr>
            <a:r>
              <a:rPr lang="en-US" sz="2000" dirty="0"/>
              <a:t>Captain Jeff typically records episodes of Airline Pilot Guy from his hotel room while he is on a layover between </a:t>
            </a:r>
            <a:r>
              <a:rPr lang="en-US" sz="2000" dirty="0" smtClean="0"/>
              <a:t>flights</a:t>
            </a:r>
          </a:p>
          <a:p>
            <a:pPr>
              <a:buFont typeface="Wingdings" panose="05000000000000000000" pitchFamily="2" charset="2"/>
              <a:buChar char="Ø"/>
            </a:pPr>
            <a:r>
              <a:rPr lang="en-US" sz="2000" dirty="0"/>
              <a:t>Most episodes start with a bit of aviation news, which is accompanied by his professional analysis</a:t>
            </a:r>
            <a:r>
              <a:rPr lang="en-US" sz="2000" dirty="0" smtClean="0"/>
              <a:t>.</a:t>
            </a:r>
          </a:p>
          <a:p>
            <a:pPr>
              <a:buFont typeface="Wingdings" panose="05000000000000000000" pitchFamily="2" charset="2"/>
              <a:buChar char="Ø"/>
            </a:pPr>
            <a:r>
              <a:rPr lang="en-US" sz="2000" dirty="0"/>
              <a:t>Captain Jeff encourages his listeners to submit feedback and they do in droves. Some submit questions about airline and aircraft operations for him to answer. </a:t>
            </a:r>
            <a:endParaRPr lang="en-US" sz="2000" dirty="0" smtClean="0"/>
          </a:p>
          <a:p>
            <a:pPr>
              <a:buFont typeface="Wingdings" panose="05000000000000000000" pitchFamily="2" charset="2"/>
              <a:buChar char="Ø"/>
            </a:pPr>
            <a:r>
              <a:rPr lang="en-US" sz="2000" dirty="0"/>
              <a:t>Most shows run 1.5 to 2.5 hours.</a:t>
            </a:r>
            <a:endParaRPr lang="en-US" sz="2000" u="sng" dirty="0" smtClean="0">
              <a:hlinkClick r:id="rId3"/>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304800"/>
            <a:ext cx="914400" cy="914400"/>
          </a:xfrm>
          <a:prstGeom prst="rect">
            <a:avLst/>
          </a:prstGeom>
        </p:spPr>
      </p:pic>
    </p:spTree>
    <p:extLst>
      <p:ext uri="{BB962C8B-B14F-4D97-AF65-F5344CB8AC3E}">
        <p14:creationId xmlns:p14="http://schemas.microsoft.com/office/powerpoint/2010/main" val="12128622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Never Again!</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000" u="sng" dirty="0">
                <a:hlinkClick r:id="rId2"/>
              </a:rPr>
              <a:t>https://itunes.apple.com/us/podcast/aopa-never-again/id290618642?mt=2</a:t>
            </a:r>
            <a:endParaRPr lang="en-US" sz="2000" dirty="0"/>
          </a:p>
          <a:p>
            <a:pPr>
              <a:buFont typeface="Wingdings" panose="05000000000000000000" pitchFamily="2" charset="2"/>
              <a:buChar char="Ø"/>
            </a:pPr>
            <a:r>
              <a:rPr lang="en-US" sz="2000" dirty="0" smtClean="0"/>
              <a:t>AOPA </a:t>
            </a:r>
            <a:r>
              <a:rPr lang="en-US" sz="2000" dirty="0"/>
              <a:t>presents the "Never Again" series in AOPA Pilot magazine and online to allow pilots to learn from the experiences of others.</a:t>
            </a:r>
          </a:p>
          <a:p>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457200"/>
            <a:ext cx="914400" cy="914400"/>
          </a:xfrm>
          <a:prstGeom prst="rect">
            <a:avLst/>
          </a:prstGeom>
        </p:spPr>
      </p:pic>
    </p:spTree>
    <p:extLst>
      <p:ext uri="{BB962C8B-B14F-4D97-AF65-F5344CB8AC3E}">
        <p14:creationId xmlns:p14="http://schemas.microsoft.com/office/powerpoint/2010/main" val="15460622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Simple Flight Radio</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000" dirty="0"/>
              <a:t>Since August, 2012, Al Waterloo and Marc </a:t>
            </a:r>
            <a:r>
              <a:rPr lang="en-US" sz="2000" dirty="0" err="1"/>
              <a:t>Epner</a:t>
            </a:r>
            <a:r>
              <a:rPr lang="en-US" sz="2000" dirty="0"/>
              <a:t> have been connecting their listeners with the people that are taking aviation to new heights.  </a:t>
            </a:r>
            <a:endParaRPr lang="en-US" sz="2000" dirty="0" smtClean="0"/>
          </a:p>
          <a:p>
            <a:pPr>
              <a:buFont typeface="Wingdings" panose="05000000000000000000" pitchFamily="2" charset="2"/>
              <a:buChar char="Ø"/>
            </a:pPr>
            <a:r>
              <a:rPr lang="en-US" sz="2000" dirty="0" smtClean="0"/>
              <a:t>Whether </a:t>
            </a:r>
            <a:r>
              <a:rPr lang="en-US" sz="2000" dirty="0"/>
              <a:t>its innovation in technology, training, or community outreach, Al and Marc bring their own special style, passion, and contagious enthusiasm to ensure general aviation regains and retains its place among the greatest industries in existence</a:t>
            </a:r>
            <a:r>
              <a:rPr lang="en-US" sz="2000" dirty="0" smtClean="0"/>
              <a:t>.</a:t>
            </a:r>
            <a:endParaRPr lang="en-US" sz="2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428625"/>
            <a:ext cx="914400" cy="914400"/>
          </a:xfrm>
          <a:prstGeom prst="rect">
            <a:avLst/>
          </a:prstGeom>
        </p:spPr>
      </p:pic>
    </p:spTree>
    <p:extLst>
      <p:ext uri="{BB962C8B-B14F-4D97-AF65-F5344CB8AC3E}">
        <p14:creationId xmlns:p14="http://schemas.microsoft.com/office/powerpoint/2010/main" val="25644057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The </a:t>
            </a:r>
            <a:r>
              <a:rPr lang="en-US" dirty="0"/>
              <a:t>UAV </a:t>
            </a:r>
            <a:r>
              <a:rPr lang="en-US" dirty="0" smtClean="0"/>
              <a:t>Digest</a:t>
            </a:r>
            <a:endParaRPr lang="en-US" dirty="0"/>
          </a:p>
        </p:txBody>
      </p:sp>
      <p:sp>
        <p:nvSpPr>
          <p:cNvPr id="3" name="Content Placeholder 2"/>
          <p:cNvSpPr>
            <a:spLocks noGrp="1"/>
          </p:cNvSpPr>
          <p:nvPr>
            <p:ph idx="1"/>
          </p:nvPr>
        </p:nvSpPr>
        <p:spPr/>
        <p:txBody>
          <a:bodyPr>
            <a:normAutofit/>
          </a:bodyPr>
          <a:lstStyle/>
          <a:p>
            <a:pPr marL="0" indent="0">
              <a:buNone/>
            </a:pPr>
            <a:r>
              <a:rPr lang="en-US" sz="2000" u="sng" dirty="0">
                <a:hlinkClick r:id="rId2"/>
              </a:rPr>
              <a:t>http://theuavdigest.com/</a:t>
            </a:r>
            <a:endParaRPr lang="en-US" sz="2000" dirty="0" smtClean="0"/>
          </a:p>
          <a:p>
            <a:pPr>
              <a:buFont typeface="Wingdings" panose="05000000000000000000" pitchFamily="2" charset="2"/>
              <a:buChar char="Ø"/>
            </a:pPr>
            <a:r>
              <a:rPr lang="en-US" sz="2000" dirty="0" smtClean="0"/>
              <a:t>Made </a:t>
            </a:r>
            <a:r>
              <a:rPr lang="en-US" sz="2000" dirty="0"/>
              <a:t>its debut on August 9, </a:t>
            </a:r>
            <a:r>
              <a:rPr lang="en-US" sz="2000" dirty="0" smtClean="0"/>
              <a:t>2013.</a:t>
            </a:r>
          </a:p>
          <a:p>
            <a:pPr>
              <a:buFont typeface="Wingdings" panose="05000000000000000000" pitchFamily="2" charset="2"/>
              <a:buChar char="Ø"/>
            </a:pPr>
            <a:r>
              <a:rPr lang="en-US" sz="2000" dirty="0"/>
              <a:t>Each week we look at military applications, commercial applications, and even homebuilt applications</a:t>
            </a:r>
            <a:r>
              <a:rPr lang="en-US" sz="2000" dirty="0" smtClean="0"/>
              <a:t>.</a:t>
            </a:r>
          </a:p>
          <a:p>
            <a:pPr>
              <a:buFont typeface="Wingdings" panose="05000000000000000000" pitchFamily="2" charset="2"/>
              <a:buChar char="Ø"/>
            </a:pPr>
            <a:r>
              <a:rPr lang="en-US" sz="2000" dirty="0"/>
              <a:t>The UAV Digest was created by David </a:t>
            </a:r>
            <a:r>
              <a:rPr lang="en-US" sz="2000" dirty="0" err="1"/>
              <a:t>Vanderhoof</a:t>
            </a:r>
            <a:r>
              <a:rPr lang="en-US" sz="2000" dirty="0"/>
              <a:t> and Max Flight as a spin-off from the Airplane Geeks podcast. </a:t>
            </a:r>
            <a:endParaRPr lang="en-US" sz="2000" dirty="0" smtClean="0"/>
          </a:p>
          <a:p>
            <a:pPr>
              <a:buFont typeface="Wingdings" panose="05000000000000000000" pitchFamily="2" charset="2"/>
              <a:buChar char="Ø"/>
            </a:pPr>
            <a:r>
              <a:rPr lang="en-US" sz="2000" dirty="0"/>
              <a:t>Most shows run </a:t>
            </a:r>
            <a:r>
              <a:rPr lang="en-US" sz="2000" dirty="0" smtClean="0"/>
              <a:t>30 minutes</a:t>
            </a:r>
            <a:endParaRPr lang="en-US" sz="2000" dirty="0"/>
          </a:p>
          <a:p>
            <a:pPr>
              <a:buFont typeface="Wingdings" panose="05000000000000000000" pitchFamily="2" charset="2"/>
              <a:buChar char="Ø"/>
            </a:pPr>
            <a:endParaRPr lang="en-US" sz="20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381000"/>
            <a:ext cx="914400" cy="914400"/>
          </a:xfrm>
          <a:prstGeom prst="rect">
            <a:avLst/>
          </a:prstGeom>
        </p:spPr>
      </p:pic>
    </p:spTree>
    <p:extLst>
      <p:ext uri="{BB962C8B-B14F-4D97-AF65-F5344CB8AC3E}">
        <p14:creationId xmlns:p14="http://schemas.microsoft.com/office/powerpoint/2010/main" val="19142637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Aviation Careers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sz="2000" dirty="0"/>
              <a:t>This podcast is for those interested in discovering more about the many careers in aviation</a:t>
            </a:r>
            <a:r>
              <a:rPr lang="en-US" sz="2000" dirty="0" smtClean="0"/>
              <a:t>.</a:t>
            </a:r>
          </a:p>
          <a:p>
            <a:pPr>
              <a:buFont typeface="Wingdings" panose="05000000000000000000" pitchFamily="2" charset="2"/>
              <a:buChar char="Ø"/>
            </a:pPr>
            <a:r>
              <a:rPr lang="en-US" sz="2000" dirty="0" smtClean="0"/>
              <a:t>Hosted by Carl </a:t>
            </a:r>
            <a:r>
              <a:rPr lang="en-US" sz="2000" dirty="0" err="1" smtClean="0"/>
              <a:t>Valeri</a:t>
            </a:r>
            <a:endParaRPr lang="en-US"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381000"/>
            <a:ext cx="914400" cy="914400"/>
          </a:xfrm>
          <a:prstGeom prst="rect">
            <a:avLst/>
          </a:prstGeom>
        </p:spPr>
      </p:pic>
    </p:spTree>
    <p:extLst>
      <p:ext uri="{BB962C8B-B14F-4D97-AF65-F5344CB8AC3E}">
        <p14:creationId xmlns:p14="http://schemas.microsoft.com/office/powerpoint/2010/main" val="971072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3205</TotalTime>
  <Words>1414</Words>
  <Application>Microsoft Office PowerPoint</Application>
  <PresentationFormat>On-screen Show (4:3)</PresentationFormat>
  <Paragraphs>119</Paragraphs>
  <Slides>22</Slides>
  <Notes>1</Notes>
  <HiddenSlides>1</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How many know what this icon is?</vt:lpstr>
      <vt:lpstr>Podcast</vt:lpstr>
      <vt:lpstr>Popular Aviation Podcasts</vt:lpstr>
      <vt:lpstr>       Airline Pilot Guy</vt:lpstr>
      <vt:lpstr>        Never Again!</vt:lpstr>
      <vt:lpstr>        Simple Flight Radio</vt:lpstr>
      <vt:lpstr>        The UAV Digest</vt:lpstr>
      <vt:lpstr>        Aviation Careers</vt:lpstr>
      <vt:lpstr>               Airplane Geeks</vt:lpstr>
      <vt:lpstr>        PaxEx</vt:lpstr>
      <vt:lpstr>        Warbird Radio</vt:lpstr>
      <vt:lpstr>       Airspeed</vt:lpstr>
      <vt:lpstr>        Plane Crazy</vt:lpstr>
      <vt:lpstr>        Stuck MIC</vt:lpstr>
      <vt:lpstr>       Xtended</vt:lpstr>
      <vt:lpstr>        IFR Communications</vt:lpstr>
      <vt:lpstr>        Radar Contact</vt:lpstr>
      <vt:lpstr>        IMC Club</vt:lpstr>
      <vt:lpstr>        Uncontrolled Airspace</vt:lpstr>
      <vt:lpstr>AirVenture 2016 July 25 – July 31, 2016</vt:lpstr>
      <vt:lpstr>Thank you!</vt:lpstr>
    </vt:vector>
  </TitlesOfParts>
  <Company>[Default]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Chandonnais, David</dc:creator>
  <cp:lastModifiedBy>Chandonnais, David</cp:lastModifiedBy>
  <cp:revision>99</cp:revision>
  <dcterms:created xsi:type="dcterms:W3CDTF">2016-01-06T15:33:50Z</dcterms:created>
  <dcterms:modified xsi:type="dcterms:W3CDTF">2016-03-09T21:11:10Z</dcterms:modified>
</cp:coreProperties>
</file>